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5" r:id="rId2"/>
  </p:sldMasterIdLst>
  <p:sldIdLst>
    <p:sldId id="256" r:id="rId3"/>
    <p:sldId id="257" r:id="rId4"/>
    <p:sldId id="258" r:id="rId5"/>
    <p:sldId id="259" r:id="rId6"/>
    <p:sldId id="260" r:id="rId7"/>
    <p:sldId id="279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E66D-FC27-4361-9B52-1216479A92DB}" type="datetimeFigureOut">
              <a:rPr lang="es-MX" smtClean="0"/>
              <a:t>11/09/2023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35FC-625D-4343-A620-81E8C032793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60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0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10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82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33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0"/>
            <a:ext cx="33655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45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06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7" cy="2160000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120560"/>
            <a:ext cx="10515601" cy="2056402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75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95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387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9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E66D-FC27-4361-9B52-1216479A92DB}" type="datetimeFigureOut">
              <a:rPr lang="es-MX" smtClean="0"/>
              <a:t>11/09/2023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35FC-625D-4343-A620-81E8C032793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4701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21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6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00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85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1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E66D-FC27-4361-9B52-1216479A92DB}" type="datetimeFigureOut">
              <a:rPr lang="es-MX" smtClean="0"/>
              <a:t>11/09/2023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35FC-625D-4343-A620-81E8C032793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839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60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E66D-FC27-4361-9B52-1216479A92DB}" type="datetimeFigureOut">
              <a:rPr lang="es-MX" smtClean="0"/>
              <a:t>11/09/2023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35FC-625D-4343-A620-81E8C032793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25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E66D-FC27-4361-9B52-1216479A92DB}" type="datetimeFigureOut">
              <a:rPr lang="es-MX" smtClean="0"/>
              <a:t>11/09/2023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35FC-625D-4343-A620-81E8C032793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351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5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4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9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38187" y="0"/>
            <a:ext cx="8676402" cy="653143"/>
          </a:xfrm>
          <a:solidFill>
            <a:schemeClr val="bg1">
              <a:lumMod val="65000"/>
              <a:alpha val="50000"/>
            </a:schemeClr>
          </a:solidFill>
        </p:spPr>
        <p:txBody>
          <a:bodyPr anchor="ctr">
            <a:noAutofit/>
          </a:bodyPr>
          <a:lstStyle/>
          <a:p>
            <a:r>
              <a:rPr lang="es-MX" sz="5000" b="1" dirty="0" smtClean="0"/>
              <a:t>Clasificación – Regresión Logística</a:t>
            </a:r>
            <a:endParaRPr lang="es-MX" sz="5000" b="1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38187" y="6065655"/>
            <a:ext cx="2786743" cy="792345"/>
          </a:xfrm>
          <a:solidFill>
            <a:schemeClr val="bg1">
              <a:lumMod val="65000"/>
              <a:alpha val="50000"/>
            </a:schemeClr>
          </a:solidFill>
        </p:spPr>
        <p:txBody>
          <a:bodyPr anchor="ctr">
            <a:normAutofit fontScale="70000" lnSpcReduction="20000"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s-MX" b="1" dirty="0" smtClean="0"/>
              <a:t>Dr. Antonio Martínez Torteya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s-MX" sz="2300" b="1" dirty="0" smtClean="0"/>
              <a:t>antonio.martinez@udem.edu</a:t>
            </a:r>
            <a:endParaRPr lang="es-MX" sz="2300" b="1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10847754" y="5513754"/>
            <a:ext cx="238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solidFill>
                  <a:schemeClr val="bg1">
                    <a:lumMod val="65000"/>
                  </a:schemeClr>
                </a:solidFill>
              </a:rPr>
              <a:t>Imagen creada usando DALL-E</a:t>
            </a:r>
            <a:endParaRPr lang="es-MX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1" y="1802707"/>
            <a:ext cx="8707258" cy="435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¿Alternativas?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1" y="1802707"/>
            <a:ext cx="8707258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Regresión logística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Modela la probabilidad de que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dirty="0" smtClean="0"/>
                  <a:t> pertenezca a una clase en particular a partir de los datos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="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"|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Entrega valores en el rango de 0 a 1</a:t>
                </a:r>
              </a:p>
              <a:p>
                <a:pPr lvl="1"/>
                <a:r>
                  <a:rPr lang="es-MX" dirty="0" smtClean="0"/>
                  <a:t>Típicamente, 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s-MX" dirty="0" smtClean="0"/>
                  <a:t>, predecimos que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="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6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logístico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Algunas funciones que entregan resultados entre 0 y 1:</a:t>
            </a:r>
          </a:p>
          <a:p>
            <a:pPr lvl="1"/>
            <a:r>
              <a:rPr lang="es-MX" b="1" dirty="0" err="1" smtClean="0"/>
              <a:t>Sigmoide</a:t>
            </a:r>
            <a:r>
              <a:rPr lang="es-MX" b="1" dirty="0" smtClean="0"/>
              <a:t>/logística</a:t>
            </a:r>
          </a:p>
          <a:p>
            <a:pPr lvl="1"/>
            <a:r>
              <a:rPr lang="es-MX" dirty="0" smtClean="0"/>
              <a:t>Tangente hiperbólica (</a:t>
            </a:r>
            <a:r>
              <a:rPr lang="es-MX" dirty="0" err="1" smtClean="0"/>
              <a:t>tanh</a:t>
            </a:r>
            <a:r>
              <a:rPr lang="es-MX" dirty="0" smtClean="0"/>
              <a:t>)</a:t>
            </a:r>
          </a:p>
          <a:p>
            <a:pPr lvl="1"/>
            <a:r>
              <a:rPr lang="es-MX" dirty="0" err="1" smtClean="0"/>
              <a:t>Softmax</a:t>
            </a:r>
            <a:endParaRPr lang="es-MX" dirty="0" smtClean="0"/>
          </a:p>
          <a:p>
            <a:pPr lvl="1"/>
            <a:r>
              <a:rPr lang="es-MX" dirty="0" err="1" smtClean="0"/>
              <a:t>Rectified</a:t>
            </a:r>
            <a:r>
              <a:rPr lang="es-MX" dirty="0" smtClean="0"/>
              <a:t> linear </a:t>
            </a:r>
            <a:r>
              <a:rPr lang="es-MX" dirty="0" err="1" smtClean="0"/>
              <a:t>unit</a:t>
            </a:r>
            <a:r>
              <a:rPr lang="es-MX" dirty="0" smtClean="0"/>
              <a:t> (</a:t>
            </a:r>
            <a:r>
              <a:rPr lang="es-MX" dirty="0" err="1" smtClean="0"/>
              <a:t>ReLU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Seno y coseno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6260"/>
            <a:ext cx="5181600" cy="2590068"/>
          </a:xfrm>
        </p:spPr>
      </p:pic>
    </p:spTree>
    <p:extLst>
      <p:ext uri="{BB962C8B-B14F-4D97-AF65-F5344CB8AC3E}">
        <p14:creationId xmlns:p14="http://schemas.microsoft.com/office/powerpoint/2010/main" val="18866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logístico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Función logística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t="-126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MX" dirty="0"/>
              </a:p>
              <a:p>
                <a:pPr mar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≫0</m:t>
                    </m:r>
                  </m:oMath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MX" dirty="0"/>
              </a:p>
              <a:p>
                <a:pPr mar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≪0</m:t>
                    </m:r>
                  </m:oMath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MX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118" t="-126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Interpretación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 smtClean="0"/>
              <a:t>Caso:</a:t>
            </a:r>
          </a:p>
          <a:p>
            <a:r>
              <a:rPr lang="es-MX" dirty="0" smtClean="0"/>
              <a:t>En la clase de Circuitos Electrónicos I de la Universidad de Monterrey, desde el 2020, aprobaron mi curso:</a:t>
            </a:r>
          </a:p>
          <a:p>
            <a:pPr lvl="1"/>
            <a:r>
              <a:rPr lang="es-MX" dirty="0" smtClean="0"/>
              <a:t>13 de 15 mujeres</a:t>
            </a:r>
          </a:p>
          <a:p>
            <a:pPr lvl="1"/>
            <a:r>
              <a:rPr lang="es-MX" dirty="0" smtClean="0"/>
              <a:t>63 de 74 hombres</a:t>
            </a:r>
          </a:p>
          <a:p>
            <a:pPr marL="0" indent="0">
              <a:buNone/>
            </a:pP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MX" dirty="0" smtClean="0"/>
                  <a:t>Regresión lineal simple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0.85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015</m:t>
                            </m:r>
                          </m:e>
                        </m:mr>
                      </m:m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aprobar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0.85+0.015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La población masculina tiene un 85% de probabilidad de aprobar el curso</a:t>
                </a:r>
              </a:p>
              <a:p>
                <a:pPr lvl="1"/>
                <a:r>
                  <a:rPr lang="es-MX" dirty="0" smtClean="0"/>
                  <a:t>El ser mujer incrementa en 1.5% tus probabilidades de aprobar el curso</a:t>
                </a:r>
              </a:p>
              <a:p>
                <a:r>
                  <a:rPr lang="es-MX" dirty="0"/>
                  <a:t>Regresión </a:t>
                </a:r>
                <a:r>
                  <a:rPr lang="es-MX" dirty="0" smtClean="0"/>
                  <a:t>logística</a:t>
                </a: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=1.75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=0.13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aprobar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1.75+0.13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s-MX" dirty="0"/>
              </a:p>
              <a:p>
                <a:pPr lvl="1"/>
                <a:r>
                  <a:rPr lang="es-MX" dirty="0" smtClean="0"/>
                  <a:t>¿?</a:t>
                </a:r>
                <a:endParaRPr lang="es-MX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882" t="-28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17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 smtClean="0"/>
              <a:t>Odds</a:t>
            </a:r>
            <a:r>
              <a:rPr lang="es-MX" i="1" dirty="0" smtClean="0"/>
              <a:t> </a:t>
            </a:r>
            <a:r>
              <a:rPr lang="es-MX" dirty="0" smtClean="0"/>
              <a:t>y</a:t>
            </a:r>
            <a:r>
              <a:rPr lang="es-MX" i="1" dirty="0" smtClean="0"/>
              <a:t> </a:t>
            </a:r>
            <a:r>
              <a:rPr lang="es-MX" i="1" dirty="0" err="1" smtClean="0"/>
              <a:t>odds</a:t>
            </a:r>
            <a:r>
              <a:rPr lang="es-MX" i="1" dirty="0" smtClean="0"/>
              <a:t> ratio</a:t>
            </a:r>
            <a:endParaRPr lang="es-MX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Experimento:</a:t>
                </a:r>
              </a:p>
              <a:p>
                <a:r>
                  <a:rPr lang="es-MX" dirty="0" smtClean="0"/>
                  <a:t>Haces el mismo pedido a dos pizzerías al mismo tiempo por 60 días (Pizza </a:t>
                </a:r>
                <a:r>
                  <a:rPr lang="es-MX" dirty="0" err="1" smtClean="0"/>
                  <a:t>Hut</a:t>
                </a:r>
                <a:r>
                  <a:rPr lang="es-MX" dirty="0" smtClean="0"/>
                  <a:t> vs. </a:t>
                </a:r>
                <a:r>
                  <a:rPr lang="es-MX" dirty="0" err="1" smtClean="0"/>
                  <a:t>Domino’s</a:t>
                </a:r>
                <a:r>
                  <a:rPr lang="es-MX" dirty="0" smtClean="0"/>
                  <a:t> Pizza)</a:t>
                </a:r>
              </a:p>
              <a:p>
                <a:pPr lvl="1"/>
                <a:r>
                  <a:rPr lang="es-MX" dirty="0" smtClean="0"/>
                  <a:t>Pizza </a:t>
                </a:r>
                <a:r>
                  <a:rPr lang="es-MX" dirty="0" err="1" smtClean="0"/>
                  <a:t>Hut</a:t>
                </a:r>
                <a:r>
                  <a:rPr lang="es-MX" dirty="0" smtClean="0"/>
                  <a:t> fue más rápido 40 veces</a:t>
                </a:r>
              </a:p>
              <a:p>
                <a:pPr lvl="1"/>
                <a:r>
                  <a:rPr lang="es-MX" dirty="0" err="1" smtClean="0"/>
                  <a:t>Domino’s</a:t>
                </a:r>
                <a:r>
                  <a:rPr lang="es-MX" dirty="0" smtClean="0"/>
                  <a:t> Pizza fue más rápido 20 veces</a:t>
                </a:r>
              </a:p>
              <a:p>
                <a:pPr marL="0" indent="0">
                  <a:buNone/>
                </a:pPr>
                <a:r>
                  <a:rPr lang="es-MX" dirty="0" smtClean="0"/>
                  <a:t>Preguntas:</a:t>
                </a:r>
              </a:p>
              <a:p>
                <a:r>
                  <a:rPr lang="es-MX" dirty="0" smtClean="0"/>
                  <a:t>¿Qué pizzería es más probable que entregue más rápido?</a:t>
                </a:r>
              </a:p>
              <a:p>
                <a:r>
                  <a:rPr lang="es-MX" dirty="0" smtClean="0"/>
                  <a:t>¿Qué tan más probable?</a:t>
                </a:r>
              </a:p>
              <a:p>
                <a:r>
                  <a:rPr lang="es-MX" dirty="0" smtClean="0"/>
                  <a:t>¿Cuentas con seguro de gastos médicos mayores?</a:t>
                </a:r>
              </a:p>
              <a:p>
                <a:pPr marL="0" indent="0">
                  <a:buNone/>
                </a:pPr>
                <a:r>
                  <a:rPr lang="es-MX" dirty="0" smtClean="0"/>
                  <a:t>Conclusión: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Es 4 veces más probable que Pizza </a:t>
                </a:r>
                <a:r>
                  <a:rPr lang="es-MX" dirty="0" err="1" smtClean="0"/>
                  <a:t>Hut</a:t>
                </a:r>
                <a:r>
                  <a:rPr lang="es-MX" dirty="0" smtClean="0"/>
                  <a:t> entregue más rápido a que </a:t>
                </a:r>
                <a:r>
                  <a:rPr lang="es-MX" dirty="0" err="1" smtClean="0"/>
                  <a:t>Domino’s</a:t>
                </a:r>
                <a:r>
                  <a:rPr lang="es-MX" dirty="0" smtClean="0"/>
                  <a:t> entregue más rápido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4"/>
                <a:stretch>
                  <a:fillRect l="-1059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s-MX" dirty="0" smtClean="0"/>
                  <a:t>La probabilidad de que Pizza </a:t>
                </a:r>
                <a:r>
                  <a:rPr lang="es-MX" dirty="0" err="1" smtClean="0"/>
                  <a:t>Hut</a:t>
                </a:r>
                <a:r>
                  <a:rPr lang="es-MX" dirty="0" smtClean="0"/>
                  <a:t> entregue más rápido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=0.66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bar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La probabilidad de que </a:t>
                </a:r>
                <a:r>
                  <a:rPr lang="es-MX" dirty="0" err="1" smtClean="0"/>
                  <a:t>Domino’s</a:t>
                </a:r>
                <a:r>
                  <a:rPr lang="es-MX" dirty="0" smtClean="0"/>
                  <a:t> Pizza entregue más rápido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=0.33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bar>
                    </m:oMath>
                  </m:oMathPara>
                </a14:m>
                <a:endParaRPr lang="es-MX" dirty="0" smtClean="0"/>
              </a:p>
              <a:p>
                <a:r>
                  <a:rPr lang="es-MX" dirty="0"/>
                  <a:t>Los </a:t>
                </a:r>
                <a:r>
                  <a:rPr lang="es-MX" i="1" dirty="0" err="1"/>
                  <a:t>odds</a:t>
                </a:r>
                <a:r>
                  <a:rPr lang="es-MX" dirty="0"/>
                  <a:t> de que Pizza </a:t>
                </a:r>
                <a:r>
                  <a:rPr lang="es-MX" dirty="0" err="1"/>
                  <a:t>Hut</a:t>
                </a:r>
                <a:r>
                  <a:rPr lang="es-MX" dirty="0"/>
                  <a:t> entregue más rápido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MX" dirty="0"/>
              </a:p>
              <a:p>
                <a:r>
                  <a:rPr lang="es-MX" dirty="0" smtClean="0"/>
                  <a:t>Los </a:t>
                </a:r>
                <a:r>
                  <a:rPr lang="es-MX" i="1" dirty="0" err="1" smtClean="0"/>
                  <a:t>odds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de que </a:t>
                </a:r>
                <a:r>
                  <a:rPr lang="es-MX" dirty="0" err="1" smtClean="0"/>
                  <a:t>Domino’s</a:t>
                </a:r>
                <a:r>
                  <a:rPr lang="es-MX" dirty="0" smtClean="0"/>
                  <a:t> Pizza entregue más rápido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odds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s-MX" dirty="0" smtClean="0"/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5"/>
                <a:stretch>
                  <a:fillRect l="-824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63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Interpretación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Caso:</a:t>
                </a:r>
              </a:p>
              <a:p>
                <a:r>
                  <a:rPr lang="es-MX" dirty="0"/>
                  <a:t>En la clase de Circuitos Electrónicos I de la Universidad de Monterrey, desde el 2020, aprobaron mi curso:</a:t>
                </a:r>
              </a:p>
              <a:p>
                <a:pPr lvl="1"/>
                <a:r>
                  <a:rPr lang="es-MX" dirty="0"/>
                  <a:t>13 de 15 mujeres</a:t>
                </a:r>
              </a:p>
              <a:p>
                <a:pPr lvl="1"/>
                <a:r>
                  <a:rPr lang="es-MX" dirty="0"/>
                  <a:t>63 de 74 </a:t>
                </a:r>
                <a:r>
                  <a:rPr lang="es-MX" dirty="0" smtClean="0"/>
                  <a:t>hombres</a:t>
                </a:r>
              </a:p>
              <a:p>
                <a:pPr marL="0" indent="0">
                  <a:buNone/>
                </a:pPr>
                <a:r>
                  <a:rPr lang="es-MX" dirty="0" smtClean="0"/>
                  <a:t>Conclusión:</a:t>
                </a: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aprobar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mujer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5.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72</m:t>
                              </m:r>
                            </m:e>
                          </m:ba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1.13</m:t>
                      </m:r>
                    </m:oMath>
                  </m:oMathPara>
                </a14:m>
                <a:endParaRPr lang="es-MX" dirty="0"/>
              </a:p>
              <a:p>
                <a:r>
                  <a:rPr lang="es-MX" dirty="0" smtClean="0"/>
                  <a:t>Las mujeres tienen una probabilidad 1.13 veces más alta que los hombres de aprobar mi curso</a:t>
                </a:r>
              </a:p>
              <a:p>
                <a:pPr marL="0" indent="0">
                  <a:buNone/>
                </a:pPr>
                <a:r>
                  <a:rPr lang="es-MX" dirty="0" smtClean="0"/>
                  <a:t>*Cuidado con la causalidad</a:t>
                </a: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t="-322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aprobar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mujer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=0.86</m:t>
                      </m:r>
                      <m:bar>
                        <m:barPr>
                          <m:pos m:val="to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bar>
                    </m:oMath>
                  </m:oMathPara>
                </a14:m>
                <a:endParaRPr lang="es-MX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reprobar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mujer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0.13</m:t>
                      </m:r>
                      <m:bar>
                        <m:barPr>
                          <m:pos m:val="to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bar>
                    </m:oMath>
                  </m:oMathPara>
                </a14:m>
                <a:endParaRPr lang="es-MX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odds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aprobar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mujer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=6.5</m:t>
                      </m:r>
                    </m:oMath>
                  </m:oMathPara>
                </a14:m>
                <a:endParaRPr lang="es-MX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aprobar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hombre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74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=0.8</m:t>
                      </m:r>
                      <m:bar>
                        <m:barPr>
                          <m:pos m:val="to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513</m:t>
                          </m:r>
                        </m:e>
                      </m:bar>
                    </m:oMath>
                  </m:oMathPara>
                </a14:m>
                <a:endParaRPr lang="es-MX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reprobar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hombre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74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0.1</m:t>
                      </m:r>
                      <m:bar>
                        <m:barPr>
                          <m:pos m:val="to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486</m:t>
                          </m:r>
                        </m:e>
                      </m:bar>
                    </m:oMath>
                  </m:oMathPara>
                </a14:m>
                <a:endParaRPr lang="es-MX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odds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aprobar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hombre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=5.</m:t>
                      </m:r>
                      <m:bar>
                        <m:barPr>
                          <m:pos m:val="to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72</m:t>
                          </m:r>
                        </m:e>
                      </m:bar>
                    </m:oMath>
                  </m:oMathPara>
                </a14:m>
                <a:endParaRPr lang="es-MX" sz="2400" i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6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Interpretación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s-MX" dirty="0" smtClean="0"/>
                  <a:t>Regresión logística</a:t>
                </a: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=1.75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=0.13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aprobar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1.75+0.13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Coeficientes representan el cambio en el logaritmo natural de los </a:t>
                </a:r>
                <a:r>
                  <a:rPr lang="es-MX" i="1" dirty="0" err="1" smtClean="0"/>
                  <a:t>odds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(</a:t>
                </a:r>
                <a:r>
                  <a:rPr lang="es-MX" dirty="0" err="1" smtClean="0"/>
                  <a:t>logit</a:t>
                </a:r>
                <a:r>
                  <a:rPr lang="es-MX" dirty="0" smtClean="0"/>
                  <a:t>)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de la salida para un cambio de una unidad en la variable de entrada</a:t>
                </a:r>
              </a:p>
              <a:p>
                <a:pPr lvl="1"/>
                <a:r>
                  <a:rPr lang="es-MX" dirty="0" smtClean="0"/>
                  <a:t>El exponencial de los coeficientes es básicamente el </a:t>
                </a:r>
                <a:r>
                  <a:rPr lang="es-MX" i="1" dirty="0" err="1" smtClean="0"/>
                  <a:t>odds</a:t>
                </a:r>
                <a:r>
                  <a:rPr lang="es-MX" i="1" dirty="0" smtClean="0"/>
                  <a:t> ratio </a:t>
                </a:r>
                <a:r>
                  <a:rPr lang="es-MX" dirty="0" smtClean="0"/>
                  <a:t>(OR)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1.75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=5.73</m:t>
                      </m:r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0.13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=1.13</m:t>
                      </m:r>
                    </m:oMath>
                  </m:oMathPara>
                </a14:m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t="-21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(!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𝑜𝑑𝑑𝑠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88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Optimización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i="1" dirty="0" smtClean="0"/>
                  <a:t>Likelihood </a:t>
                </a:r>
                <a:r>
                  <a:rPr lang="es-MX" i="1" dirty="0" err="1" smtClean="0"/>
                  <a:t>function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(función de verosimilitud)</a:t>
                </a:r>
              </a:p>
              <a:p>
                <a:pPr lvl="1"/>
                <a:r>
                  <a:rPr lang="es-MX" dirty="0" smtClean="0"/>
                  <a:t>Estimar coeficientes de forma que la probabilidad que se predice sea lo más cercana posible a la clase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Predicción excelente</a:t>
                </a:r>
              </a:p>
              <a:p>
                <a:pPr lvl="2"/>
                <a:r>
                  <a:rPr lang="es-MX" dirty="0" smtClean="0"/>
                  <a:t>Se obtiene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MX" dirty="0" smtClean="0"/>
                  <a:t> para todas las observaciones de clase 1</a:t>
                </a:r>
              </a:p>
              <a:p>
                <a:pPr lvl="2"/>
                <a:r>
                  <a:rPr lang="es-MX" dirty="0"/>
                  <a:t>Se obtiene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MX" dirty="0"/>
                  <a:t> para todas las observaciones de clase </a:t>
                </a:r>
                <a:r>
                  <a:rPr lang="es-MX" dirty="0" smtClean="0"/>
                  <a:t>0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…×1=1</m:t>
                    </m:r>
                  </m:oMath>
                </a14:m>
                <a:endParaRPr lang="es-MX" dirty="0" smtClean="0"/>
              </a:p>
              <a:p>
                <a:pPr lvl="2"/>
                <a:r>
                  <a:rPr lang="es-MX" dirty="0" smtClean="0"/>
                  <a:t>Se busca maximizar la función, no minimizar como con RSS</a:t>
                </a:r>
              </a:p>
              <a:p>
                <a:pPr lvl="3"/>
                <a:r>
                  <a:rPr lang="es-MX" dirty="0" smtClean="0"/>
                  <a:t>Métodos numéricos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2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1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Consideraciones adicionales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Podemos calcular e interpretar similar al modelo de regresión lineal</a:t>
            </a:r>
          </a:p>
          <a:p>
            <a:pPr lvl="1"/>
            <a:r>
              <a:rPr lang="es-MX" dirty="0" smtClean="0"/>
              <a:t>Error estándar</a:t>
            </a:r>
          </a:p>
          <a:p>
            <a:pPr lvl="1"/>
            <a:r>
              <a:rPr lang="es-MX" dirty="0" smtClean="0"/>
              <a:t>Intervalo de confianza</a:t>
            </a:r>
          </a:p>
          <a:p>
            <a:pPr lvl="1"/>
            <a:r>
              <a:rPr lang="es-MX" dirty="0" smtClean="0"/>
              <a:t>Estadístico z, análogo a estadístico </a:t>
            </a:r>
            <a:r>
              <a:rPr lang="es-MX" i="1" dirty="0" smtClean="0"/>
              <a:t>t</a:t>
            </a:r>
            <a:r>
              <a:rPr lang="es-MX" dirty="0"/>
              <a:t> </a:t>
            </a:r>
            <a:r>
              <a:rPr lang="es-MX" dirty="0" smtClean="0"/>
              <a:t>(distribución binomial)</a:t>
            </a:r>
          </a:p>
          <a:p>
            <a:pPr lvl="1"/>
            <a:r>
              <a:rPr lang="es-MX" i="1" dirty="0" smtClean="0"/>
              <a:t>p-</a:t>
            </a:r>
            <a:r>
              <a:rPr lang="es-MX" i="1" dirty="0" err="1" smtClean="0"/>
              <a:t>value</a:t>
            </a:r>
            <a:r>
              <a:rPr lang="es-MX" dirty="0" smtClean="0"/>
              <a:t> asociado al estadístico z</a:t>
            </a:r>
          </a:p>
          <a:p>
            <a:pPr lvl="1"/>
            <a:r>
              <a:rPr lang="es-MX" dirty="0" smtClean="0"/>
              <a:t>Realizar predicciones a partir de los coeficientes estimados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062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Recordar diferencia entre problemas de regresión y de clasificación</a:t>
            </a:r>
          </a:p>
          <a:p>
            <a:r>
              <a:rPr lang="es-MX" dirty="0" smtClean="0"/>
              <a:t>Predecir variables de dos clases</a:t>
            </a:r>
          </a:p>
          <a:p>
            <a:r>
              <a:rPr lang="es-MX" dirty="0" smtClean="0"/>
              <a:t>Ser capaz de interpretar los resultados</a:t>
            </a:r>
            <a:endParaRPr lang="es-MX" dirty="0" smtClean="0"/>
          </a:p>
          <a:p>
            <a:r>
              <a:rPr lang="es-MX" dirty="0" smtClean="0"/>
              <a:t>Predecir variables de más de dos clases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89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Regresión logística múltiple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:endParaRPr lang="es-MX" dirty="0"/>
              </a:p>
              <a:p>
                <a:r>
                  <a:rPr lang="es-MX" dirty="0" smtClean="0"/>
                  <a:t>Similar a regresión lineal simple</a:t>
                </a:r>
              </a:p>
              <a:p>
                <a:pPr lvl="1"/>
                <a:r>
                  <a:rPr lang="es-MX" dirty="0" smtClean="0"/>
                  <a:t>Selección de características</a:t>
                </a:r>
              </a:p>
              <a:p>
                <a:pPr lvl="1"/>
                <a:r>
                  <a:rPr lang="es-MX" dirty="0" smtClean="0"/>
                  <a:t>Inclusión de variables cualitativas</a:t>
                </a:r>
              </a:p>
              <a:p>
                <a:pPr lvl="1"/>
                <a:r>
                  <a:rPr lang="es-MX" dirty="0" smtClean="0"/>
                  <a:t>Interacciones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9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Regresión logística </a:t>
            </a:r>
            <a:r>
              <a:rPr lang="es-MX" dirty="0" err="1" smtClean="0"/>
              <a:t>multinomial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logit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logit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logit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logit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sup>
                          </m:sSup>
                        </m:den>
                      </m:f>
                    </m:oMath>
                  </m:oMathPara>
                </a14:m>
                <a:endParaRPr lang="es-MX" dirty="0" smtClean="0"/>
              </a:p>
              <a:p>
                <a:r>
                  <a:rPr lang="en-US" b="0" dirty="0" smtClean="0"/>
                  <a:t>Para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Para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s-MX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Se usa la “última” clase como referencia</a:t>
                </a:r>
              </a:p>
              <a:p>
                <a:r>
                  <a:rPr lang="es-MX" dirty="0" smtClean="0"/>
                  <a:t>La suma de todas las probabilidades es igual a 1</a:t>
                </a:r>
              </a:p>
              <a:p>
                <a:r>
                  <a:rPr lang="es-MX" dirty="0" smtClean="0"/>
                  <a:t>Se selecciona la clase con mayor probabilidad</a:t>
                </a: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b="-126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4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Regresión logística </a:t>
            </a:r>
            <a:r>
              <a:rPr lang="es-MX" dirty="0" err="1" smtClean="0"/>
              <a:t>multinomial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Alternativa </a:t>
                </a:r>
                <a:r>
                  <a:rPr lang="es-MX" i="1" dirty="0" err="1" smtClean="0"/>
                  <a:t>softmax</a:t>
                </a:r>
                <a:endParaRPr lang="es-MX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logit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logit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logit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logit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sup>
                          </m:sSup>
                        </m:den>
                      </m:f>
                    </m:oMath>
                  </m:oMathPara>
                </a14:m>
                <a:endParaRPr lang="es-MX" dirty="0"/>
              </a:p>
              <a:p>
                <a:r>
                  <a:rPr lang="en-US" dirty="0"/>
                  <a:t>Para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logit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No hay clase de referencia</a:t>
                </a:r>
              </a:p>
              <a:p>
                <a:r>
                  <a:rPr lang="es-MX" dirty="0" smtClean="0"/>
                  <a:t>Se generan coeficientes para cada clase</a:t>
                </a: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Clasificación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Métodos para predecir respuestas cualitativas</a:t>
            </a:r>
          </a:p>
          <a:p>
            <a:pPr lvl="1"/>
            <a:r>
              <a:rPr lang="es-MX" dirty="0" smtClean="0"/>
              <a:t>Típicamente, primero se predice la probabilidad de que una observación pertenezca a cada clase</a:t>
            </a:r>
          </a:p>
          <a:p>
            <a:r>
              <a:rPr lang="es-MX" dirty="0" smtClean="0"/>
              <a:t>Ejemplos:</a:t>
            </a:r>
          </a:p>
          <a:p>
            <a:pPr lvl="1"/>
            <a:r>
              <a:rPr lang="es-MX" dirty="0" smtClean="0"/>
              <a:t>Regresión logística</a:t>
            </a:r>
          </a:p>
          <a:p>
            <a:pPr lvl="1"/>
            <a:r>
              <a:rPr lang="es-MX" dirty="0" smtClean="0"/>
              <a:t>K-vecinos más cercanos</a:t>
            </a:r>
          </a:p>
          <a:p>
            <a:pPr lvl="1"/>
            <a:r>
              <a:rPr lang="es-MX" dirty="0" smtClean="0"/>
              <a:t>Linear </a:t>
            </a:r>
            <a:r>
              <a:rPr lang="es-MX" dirty="0" err="1" smtClean="0"/>
              <a:t>discriminant</a:t>
            </a:r>
            <a:r>
              <a:rPr lang="es-MX" dirty="0" smtClean="0"/>
              <a:t> </a:t>
            </a:r>
            <a:r>
              <a:rPr lang="es-MX" dirty="0" err="1" smtClean="0"/>
              <a:t>analysis</a:t>
            </a:r>
            <a:endParaRPr lang="es-MX" dirty="0" smtClean="0"/>
          </a:p>
          <a:p>
            <a:pPr lvl="1"/>
            <a:r>
              <a:rPr lang="es-MX" dirty="0" smtClean="0"/>
              <a:t>Árboles de decisión</a:t>
            </a:r>
          </a:p>
          <a:p>
            <a:pPr lvl="1"/>
            <a:r>
              <a:rPr lang="es-MX" dirty="0" err="1" smtClean="0"/>
              <a:t>Random</a:t>
            </a:r>
            <a:r>
              <a:rPr lang="es-MX" dirty="0" smtClean="0"/>
              <a:t> </a:t>
            </a:r>
            <a:r>
              <a:rPr lang="es-MX" dirty="0" err="1" smtClean="0"/>
              <a:t>forests</a:t>
            </a:r>
            <a:endParaRPr lang="es-MX" dirty="0" smtClean="0"/>
          </a:p>
          <a:p>
            <a:pPr lvl="1"/>
            <a:r>
              <a:rPr lang="es-MX" dirty="0" err="1" smtClean="0"/>
              <a:t>Support</a:t>
            </a:r>
            <a:r>
              <a:rPr lang="es-MX" dirty="0" smtClean="0"/>
              <a:t>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25374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 de clasificación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Detección </a:t>
            </a:r>
            <a:r>
              <a:rPr lang="es-MX" dirty="0" smtClean="0"/>
              <a:t>de spam</a:t>
            </a:r>
          </a:p>
          <a:p>
            <a:pPr lvl="1"/>
            <a:r>
              <a:rPr lang="es-MX" dirty="0" smtClean="0"/>
              <a:t>Clasificar correos como “spam” o “no spam”</a:t>
            </a:r>
          </a:p>
          <a:p>
            <a:r>
              <a:rPr lang="es-MX" dirty="0" smtClean="0"/>
              <a:t>Diagnóstico médico</a:t>
            </a:r>
          </a:p>
          <a:p>
            <a:pPr lvl="1"/>
            <a:r>
              <a:rPr lang="es-MX" dirty="0" smtClean="0"/>
              <a:t>Clasificar pacientes en distintos grupos de diagnóstico </a:t>
            </a:r>
          </a:p>
          <a:p>
            <a:r>
              <a:rPr lang="es-MX" dirty="0" smtClean="0"/>
              <a:t>Detección de fraude</a:t>
            </a:r>
          </a:p>
          <a:p>
            <a:pPr lvl="1"/>
            <a:r>
              <a:rPr lang="es-MX" dirty="0" smtClean="0"/>
              <a:t>Clasificar transacciones como “legítimas” o “fraudulentas</a:t>
            </a:r>
            <a:r>
              <a:rPr lang="es-MX" dirty="0" smtClean="0"/>
              <a:t>”</a:t>
            </a:r>
          </a:p>
          <a:p>
            <a:r>
              <a:rPr lang="es-MX" dirty="0" smtClean="0"/>
              <a:t>Proyecto</a:t>
            </a:r>
          </a:p>
          <a:p>
            <a:pPr lvl="1"/>
            <a:r>
              <a:rPr lang="es-MX" dirty="0" smtClean="0"/>
              <a:t>¿Podrían haber resuelto un problema de clasificación?</a:t>
            </a:r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2535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qué no usar regresión lineal?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smtClean="0"/>
              <a:t>Caso:</a:t>
            </a:r>
          </a:p>
          <a:p>
            <a:r>
              <a:rPr lang="es-MX" dirty="0" smtClean="0"/>
              <a:t>Base de datos de reconocimiento de letras generado por Peter Frey de la </a:t>
            </a:r>
            <a:r>
              <a:rPr lang="es-MX" dirty="0" err="1" smtClean="0"/>
              <a:t>Northwestern</a:t>
            </a:r>
            <a:r>
              <a:rPr lang="es-MX" dirty="0" smtClean="0"/>
              <a:t> </a:t>
            </a:r>
            <a:r>
              <a:rPr lang="es-MX" dirty="0" err="1" smtClean="0"/>
              <a:t>University</a:t>
            </a:r>
            <a:endParaRPr lang="es-MX" dirty="0" smtClean="0"/>
          </a:p>
          <a:p>
            <a:r>
              <a:rPr lang="es-MX" dirty="0" smtClean="0"/>
              <a:t>Generaron variaciones de las fuentes más comunes de tipografía</a:t>
            </a:r>
          </a:p>
          <a:p>
            <a:r>
              <a:rPr lang="es-MX" dirty="0" smtClean="0"/>
              <a:t>Midieron 16 características a cada letra</a:t>
            </a:r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8231" y="1825625"/>
            <a:ext cx="3449538" cy="43513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38231" y="6176963"/>
            <a:ext cx="37096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900" dirty="0" smtClean="0">
                <a:solidFill>
                  <a:schemeClr val="bg1"/>
                </a:solidFill>
              </a:rPr>
              <a:t>Imagen obtenida de https</a:t>
            </a:r>
            <a:r>
              <a:rPr lang="es-MX" sz="900" dirty="0">
                <a:solidFill>
                  <a:schemeClr val="bg1"/>
                </a:solidFill>
              </a:rPr>
              <a:t>://link.springer.com/article/10.1007/BF00114162</a:t>
            </a:r>
          </a:p>
        </p:txBody>
      </p:sp>
    </p:spTree>
    <p:extLst>
      <p:ext uri="{BB962C8B-B14F-4D97-AF65-F5344CB8AC3E}">
        <p14:creationId xmlns:p14="http://schemas.microsoft.com/office/powerpoint/2010/main" val="32908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le miden a las letras?</a:t>
            </a:r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130" y="1825625"/>
            <a:ext cx="68157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1" y="1784045"/>
            <a:ext cx="8707258" cy="435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qué no usar regresión lineal?</a:t>
            </a:r>
            <a:endParaRPr lang="es-MX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1" y="1784045"/>
            <a:ext cx="8707258" cy="4352400"/>
          </a:xfrm>
        </p:spPr>
      </p:pic>
    </p:spTree>
    <p:extLst>
      <p:ext uri="{BB962C8B-B14F-4D97-AF65-F5344CB8AC3E}">
        <p14:creationId xmlns:p14="http://schemas.microsoft.com/office/powerpoint/2010/main" val="369570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qué no usar regresión lineal?</a:t>
            </a:r>
            <a:endParaRPr lang="es-MX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1" y="1802707"/>
            <a:ext cx="8707258" cy="4352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1" y="1802707"/>
            <a:ext cx="8707258" cy="4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0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qué no usar regresión lineal?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Multiclase</a:t>
            </a:r>
            <a:endParaRPr lang="es-MX" dirty="0" smtClean="0"/>
          </a:p>
          <a:p>
            <a:pPr lvl="1"/>
            <a:r>
              <a:rPr lang="es-MX" dirty="0" smtClean="0"/>
              <a:t>Suele no hacer sentido ordenar las clases en un sentido específico</a:t>
            </a:r>
          </a:p>
          <a:p>
            <a:r>
              <a:rPr lang="es-MX" dirty="0" smtClean="0"/>
              <a:t>Binario</a:t>
            </a:r>
          </a:p>
          <a:p>
            <a:pPr lvl="1"/>
            <a:r>
              <a:rPr lang="es-MX" dirty="0" smtClean="0"/>
              <a:t>Valores fuera del rango [0,1]</a:t>
            </a:r>
          </a:p>
          <a:p>
            <a:pPr lvl="1"/>
            <a:r>
              <a:rPr lang="es-MX" dirty="0" smtClean="0"/>
              <a:t>Queremos interpretar probabilidad de pertenecer a una clase</a:t>
            </a:r>
          </a:p>
        </p:txBody>
      </p:sp>
    </p:spTree>
    <p:extLst>
      <p:ext uri="{BB962C8B-B14F-4D97-AF65-F5344CB8AC3E}">
        <p14:creationId xmlns:p14="http://schemas.microsoft.com/office/powerpoint/2010/main" val="23556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DE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M" id="{EB5D5A65-A079-4177-9EFA-DC299A6F8E71}" vid="{28D1130A-2566-4EAF-8DD5-757D0F1935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543</Words>
  <Application>Microsoft Office PowerPoint</Application>
  <PresentationFormat>Widescreen</PresentationFormat>
  <Paragraphs>170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UDEM</vt:lpstr>
      <vt:lpstr>Clasificación – Regresión Logística</vt:lpstr>
      <vt:lpstr>Objetivos</vt:lpstr>
      <vt:lpstr>Clasificación</vt:lpstr>
      <vt:lpstr>Problemas de clasificación</vt:lpstr>
      <vt:lpstr>¿Por qué no usar regresión lineal?</vt:lpstr>
      <vt:lpstr>¿Qué le miden a las letras?</vt:lpstr>
      <vt:lpstr>¿Por qué no usar regresión lineal?</vt:lpstr>
      <vt:lpstr>¿Por qué no usar regresión lineal?</vt:lpstr>
      <vt:lpstr>¿Por qué no usar regresión lineal?</vt:lpstr>
      <vt:lpstr>¿Alternativas?</vt:lpstr>
      <vt:lpstr>Regresión logística</vt:lpstr>
      <vt:lpstr>Modelo logístico</vt:lpstr>
      <vt:lpstr>Modelo logístico</vt:lpstr>
      <vt:lpstr>Interpretación</vt:lpstr>
      <vt:lpstr>Odds y odds ratio</vt:lpstr>
      <vt:lpstr>Interpretación</vt:lpstr>
      <vt:lpstr>Interpretación</vt:lpstr>
      <vt:lpstr>Optimización</vt:lpstr>
      <vt:lpstr>Consideraciones adicionales</vt:lpstr>
      <vt:lpstr>Regresión logística múltiple</vt:lpstr>
      <vt:lpstr>Regresión logística multinomial</vt:lpstr>
      <vt:lpstr>Regresión logística multinomial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Clasificación – Regresión Logística</dc:title>
  <dc:creator>Antonio Martínez Torteya</dc:creator>
  <cp:lastModifiedBy>Antonio Martínez Torteya</cp:lastModifiedBy>
  <cp:revision>60</cp:revision>
  <dcterms:created xsi:type="dcterms:W3CDTF">2023-09-10T23:30:13Z</dcterms:created>
  <dcterms:modified xsi:type="dcterms:W3CDTF">2023-09-11T08:27:52Z</dcterms:modified>
</cp:coreProperties>
</file>